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6" r:id="rId1"/>
  </p:sldMasterIdLst>
  <p:sldIdLst>
    <p:sldId id="256" r:id="rId2"/>
    <p:sldId id="258" r:id="rId3"/>
    <p:sldId id="259" r:id="rId4"/>
    <p:sldId id="260" r:id="rId5"/>
    <p:sldId id="261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6" r:id="rId26"/>
    <p:sldId id="28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1" d="100"/>
          <a:sy n="81" d="100"/>
        </p:scale>
        <p:origin x="-30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35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923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47396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4100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023448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07437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729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01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295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280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677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75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365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973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03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440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069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  <p:sldLayoutId id="2147483898" r:id="rId12"/>
    <p:sldLayoutId id="2147483899" r:id="rId13"/>
    <p:sldLayoutId id="2147483900" r:id="rId14"/>
    <p:sldLayoutId id="2147483901" r:id="rId15"/>
    <p:sldLayoutId id="2147483902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2.@Id" TargetMode="External"/><Relationship Id="rId2" Type="http://schemas.openxmlformats.org/officeDocument/2006/relationships/hyperlink" Target="mailto:1.@Entity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4.@RestController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9.@Repository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16.@NotBlank" TargetMode="External"/><Relationship Id="rId2" Type="http://schemas.openxmlformats.org/officeDocument/2006/relationships/hyperlink" Target="mailto:12.@Modifying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17.@ResponseStatu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02C94389-692A-60D4-EC66-12329FB23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51797" y="635269"/>
            <a:ext cx="11742821" cy="2502569"/>
          </a:xfrm>
        </p:spPr>
        <p:txBody>
          <a:bodyPr/>
          <a:lstStyle/>
          <a:p>
            <a:r>
              <a:rPr lang="en-IN" dirty="0">
                <a:solidFill>
                  <a:srgbClr val="0070C0"/>
                </a:solidFill>
              </a:rPr>
              <a:t>BANKINGMANAGEMENT SYSTEM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E7221C61-6404-45D6-66F2-810990964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196" y="7806088"/>
            <a:ext cx="7766936" cy="211755"/>
          </a:xfrm>
        </p:spPr>
        <p:txBody>
          <a:bodyPr>
            <a:normAutofit fontScale="475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8550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36146270-9E40-9A46-F32F-73F56D5702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02" b="10667"/>
          <a:stretch/>
        </p:blipFill>
        <p:spPr>
          <a:xfrm>
            <a:off x="-77002" y="1203158"/>
            <a:ext cx="12192000" cy="58040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6B36B23-FD67-DB70-A5E7-179E4632E28B}"/>
              </a:ext>
            </a:extLst>
          </p:cNvPr>
          <p:cNvSpPr txBox="1"/>
          <p:nvPr/>
        </p:nvSpPr>
        <p:spPr>
          <a:xfrm>
            <a:off x="0" y="2"/>
            <a:ext cx="80467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rgbClr val="C00000"/>
                </a:solidFill>
              </a:rPr>
              <a:t>Inserting the customer values</a:t>
            </a:r>
          </a:p>
          <a:p>
            <a:endParaRPr lang="en-IN" sz="2000" dirty="0">
              <a:solidFill>
                <a:srgbClr val="002060"/>
              </a:solidFill>
            </a:endParaRPr>
          </a:p>
          <a:p>
            <a:r>
              <a:rPr lang="en-IN" sz="2000" dirty="0">
                <a:solidFill>
                  <a:srgbClr val="002060"/>
                </a:solidFill>
              </a:rPr>
              <a:t>URL:</a:t>
            </a:r>
            <a:r>
              <a:rPr lang="en-IN" sz="2000" dirty="0">
                <a:solidFill>
                  <a:srgbClr val="002060"/>
                </a:solidFill>
                <a:latin typeface="Inter"/>
              </a:rPr>
              <a:t>http</a:t>
            </a:r>
            <a:r>
              <a:rPr lang="en-IN" sz="2000" dirty="0">
                <a:solidFill>
                  <a:srgbClr val="0070C0"/>
                </a:solidFill>
                <a:latin typeface="Inter"/>
              </a:rPr>
              <a:t>://localhost:8885/customer/</a:t>
            </a:r>
            <a:endParaRPr lang="en-IN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878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820913DA-328C-E1DF-BBAC-23CBA1023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42" t="6457" r="3210" b="9473"/>
          <a:stretch/>
        </p:blipFill>
        <p:spPr>
          <a:xfrm>
            <a:off x="211755" y="1092467"/>
            <a:ext cx="12108582" cy="57655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DDD1494D-E05D-9143-C6AF-A0DA78D6850A}"/>
              </a:ext>
            </a:extLst>
          </p:cNvPr>
          <p:cNvSpPr txBox="1"/>
          <p:nvPr/>
        </p:nvSpPr>
        <p:spPr>
          <a:xfrm>
            <a:off x="134754" y="173255"/>
            <a:ext cx="90669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All details of Customer 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URL:http</a:t>
            </a:r>
            <a:r>
              <a:rPr lang="en-US" dirty="0">
                <a:solidFill>
                  <a:srgbClr val="0070C0"/>
                </a:solidFill>
              </a:rPr>
              <a:t>://localhost:8885/customer/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4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234AE19-C431-2D84-47AE-2A1C51235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1" r="2421" b="13053"/>
          <a:stretch/>
        </p:blipFill>
        <p:spPr>
          <a:xfrm>
            <a:off x="0" y="765208"/>
            <a:ext cx="11896825" cy="5914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839D06A9-DE77-51E3-B8D8-9A7481438E81}"/>
              </a:ext>
            </a:extLst>
          </p:cNvPr>
          <p:cNvSpPr txBox="1"/>
          <p:nvPr/>
        </p:nvSpPr>
        <p:spPr>
          <a:xfrm>
            <a:off x="654518" y="33688"/>
            <a:ext cx="8335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All details of Account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URL:</a:t>
            </a:r>
            <a:r>
              <a:rPr lang="en-US" dirty="0">
                <a:solidFill>
                  <a:srgbClr val="0070C0"/>
                </a:solidFill>
              </a:rPr>
              <a:t>http://localhost:8885/account/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848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C7D94D7-318F-8395-849E-1A21E3EB9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" b="14106"/>
          <a:stretch/>
        </p:blipFill>
        <p:spPr>
          <a:xfrm>
            <a:off x="0" y="967339"/>
            <a:ext cx="11790947" cy="58906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55FEBC6-7050-2F62-9538-A34614ACB8A5}"/>
              </a:ext>
            </a:extLst>
          </p:cNvPr>
          <p:cNvSpPr txBox="1"/>
          <p:nvPr/>
        </p:nvSpPr>
        <p:spPr>
          <a:xfrm>
            <a:off x="0" y="0"/>
            <a:ext cx="10539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the details of customer  based on id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http://localhost:8885/account/1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878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108EF593-CB4C-A390-A66D-242238B09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3" t="140" r="684" b="24140"/>
          <a:stretch/>
        </p:blipFill>
        <p:spPr>
          <a:xfrm>
            <a:off x="0" y="1665170"/>
            <a:ext cx="11954577" cy="51928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63B74047-341C-D874-3C99-E2BF5B0B6AC0}"/>
              </a:ext>
            </a:extLst>
          </p:cNvPr>
          <p:cNvSpPr txBox="1"/>
          <p:nvPr/>
        </p:nvSpPr>
        <p:spPr>
          <a:xfrm>
            <a:off x="173255" y="192505"/>
            <a:ext cx="8758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the details of customer Account based on id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http://localhost:8885/account/2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457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2FCCE65-ED44-92A5-D5FC-53CA0852F3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84" b="12281"/>
          <a:stretch/>
        </p:blipFill>
        <p:spPr>
          <a:xfrm>
            <a:off x="587140" y="842211"/>
            <a:ext cx="8572901" cy="60157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F19065E-E135-683F-59E0-EB4552524EA9}"/>
              </a:ext>
            </a:extLst>
          </p:cNvPr>
          <p:cNvSpPr txBox="1"/>
          <p:nvPr/>
        </p:nvSpPr>
        <p:spPr>
          <a:xfrm>
            <a:off x="240632" y="86627"/>
            <a:ext cx="9615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the balance of customer based on id</a:t>
            </a:r>
          </a:p>
          <a:p>
            <a:endParaRPr lang="en-US" dirty="0"/>
          </a:p>
          <a:p>
            <a:r>
              <a:rPr lang="en-US" dirty="0"/>
              <a:t>URL:http</a:t>
            </a:r>
            <a:r>
              <a:rPr lang="en-US" dirty="0">
                <a:solidFill>
                  <a:srgbClr val="0070C0"/>
                </a:solidFill>
              </a:rPr>
              <a:t>://localhost:8885/account/1/balance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273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34644776-6A75-4CD0-CA8B-670EE38E6C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685" b="20561"/>
          <a:stretch/>
        </p:blipFill>
        <p:spPr>
          <a:xfrm>
            <a:off x="41709" y="1410102"/>
            <a:ext cx="12108581" cy="54478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09DF4098-CDED-3317-1B62-79E0E21996B0}"/>
              </a:ext>
            </a:extLst>
          </p:cNvPr>
          <p:cNvSpPr txBox="1"/>
          <p:nvPr/>
        </p:nvSpPr>
        <p:spPr>
          <a:xfrm>
            <a:off x="41709" y="154004"/>
            <a:ext cx="9641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Account Holder wants to Deposit some money into his Account</a:t>
            </a:r>
          </a:p>
          <a:p>
            <a:endParaRPr lang="en-US" dirty="0"/>
          </a:p>
          <a:p>
            <a:r>
              <a:rPr lang="en-US" dirty="0"/>
              <a:t>URL:http</a:t>
            </a:r>
            <a:r>
              <a:rPr lang="en-US" dirty="0">
                <a:solidFill>
                  <a:srgbClr val="0070C0"/>
                </a:solidFill>
              </a:rPr>
              <a:t>://localhost:8885/account/3/deposit/60000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89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6D772A06-23A3-7121-134C-659C876F9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982"/>
          <a:stretch/>
        </p:blipFill>
        <p:spPr>
          <a:xfrm>
            <a:off x="0" y="1265723"/>
            <a:ext cx="12192000" cy="55922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0069DC0-5FCA-C4C1-37BC-BE6E0B77351A}"/>
              </a:ext>
            </a:extLst>
          </p:cNvPr>
          <p:cNvSpPr txBox="1"/>
          <p:nvPr/>
        </p:nvSpPr>
        <p:spPr>
          <a:xfrm>
            <a:off x="173255" y="259882"/>
            <a:ext cx="99236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Account Holder wants to Withdraw some money into his Account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http://localhost:8885/account/1/withdraw/5000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936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38DD098-BAF6-46C5-15DC-FF7B515EC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368" b="23229"/>
          <a:stretch/>
        </p:blipFill>
        <p:spPr>
          <a:xfrm>
            <a:off x="0" y="1361975"/>
            <a:ext cx="12192000" cy="5496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EBC4957-9BB2-F626-E048-D5AB6834A776}"/>
              </a:ext>
            </a:extLst>
          </p:cNvPr>
          <p:cNvSpPr txBox="1"/>
          <p:nvPr/>
        </p:nvSpPr>
        <p:spPr>
          <a:xfrm>
            <a:off x="105878" y="173255"/>
            <a:ext cx="9615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Deleting the customer details based on id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http://localhost:8885/customer/3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417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50BC22EE-3D2D-39C0-67E8-98175760F0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403"/>
          <a:stretch/>
        </p:blipFill>
        <p:spPr>
          <a:xfrm>
            <a:off x="0" y="1467853"/>
            <a:ext cx="12192000" cy="53901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D72941F-0AEA-229E-C9BF-8E6D41E82428}"/>
              </a:ext>
            </a:extLst>
          </p:cNvPr>
          <p:cNvSpPr txBox="1"/>
          <p:nvPr/>
        </p:nvSpPr>
        <p:spPr>
          <a:xfrm>
            <a:off x="96253" y="211756"/>
            <a:ext cx="9557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Deleting the account details based on id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http://localhost:8889/account/3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5417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5FFEED3-FBA1-3E01-E95B-E91FCDEC7768}"/>
              </a:ext>
            </a:extLst>
          </p:cNvPr>
          <p:cNvSpPr txBox="1"/>
          <p:nvPr/>
        </p:nvSpPr>
        <p:spPr>
          <a:xfrm>
            <a:off x="1155033" y="1555721"/>
            <a:ext cx="60254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Under the Guidance of ,</a:t>
            </a:r>
          </a:p>
          <a:p>
            <a:endParaRPr lang="en-IN" dirty="0"/>
          </a:p>
          <a:p>
            <a:r>
              <a:rPr lang="en-I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Mrs</a:t>
            </a:r>
            <a:r>
              <a:rPr lang="en-IN" dirty="0"/>
              <a:t>. </a:t>
            </a:r>
            <a:r>
              <a:rPr lang="en-IN" dirty="0" err="1"/>
              <a:t>Indrakka</a:t>
            </a:r>
            <a:r>
              <a:rPr lang="en-IN" dirty="0"/>
              <a:t> </a:t>
            </a:r>
            <a:r>
              <a:rPr lang="en-IN" dirty="0" err="1"/>
              <a:t>Malli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5254E28-F873-4C9A-0BE6-4462B1FAF255}"/>
              </a:ext>
            </a:extLst>
          </p:cNvPr>
          <p:cNvSpPr txBox="1"/>
          <p:nvPr/>
        </p:nvSpPr>
        <p:spPr>
          <a:xfrm>
            <a:off x="6006164" y="3166712"/>
            <a:ext cx="36094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Sreeja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Suma M R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Prashanth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 smtClean="0"/>
              <a:t>Sudha</a:t>
            </a:r>
            <a:r>
              <a:rPr lang="en-IN" dirty="0" smtClean="0"/>
              <a:t> R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Kushal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Goutham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50D60702-3439-02B9-14CC-903CF538CCE5}"/>
              </a:ext>
            </a:extLst>
          </p:cNvPr>
          <p:cNvSpPr txBox="1"/>
          <p:nvPr/>
        </p:nvSpPr>
        <p:spPr>
          <a:xfrm>
            <a:off x="5775160" y="2464067"/>
            <a:ext cx="4013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Submitted BY,</a:t>
            </a:r>
          </a:p>
        </p:txBody>
      </p:sp>
    </p:spTree>
    <p:extLst>
      <p:ext uri="{BB962C8B-B14F-4D97-AF65-F5344CB8AC3E}">
        <p14:creationId xmlns:p14="http://schemas.microsoft.com/office/powerpoint/2010/main" val="2942987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03E129D1-0937-47DC-7D73-EC8AD6A1BD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334"/>
          <a:stretch/>
        </p:blipFill>
        <p:spPr>
          <a:xfrm>
            <a:off x="0" y="1188720"/>
            <a:ext cx="12192000" cy="56692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673D8767-37D5-A39D-CF1D-E53C4EFAE1FE}"/>
              </a:ext>
            </a:extLst>
          </p:cNvPr>
          <p:cNvSpPr txBox="1"/>
          <p:nvPr/>
        </p:nvSpPr>
        <p:spPr>
          <a:xfrm>
            <a:off x="0" y="144379"/>
            <a:ext cx="9134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Name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http://localhost:8885/customer/4/name/Sai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6996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97830A87-0317-058E-4F18-ACB55E8BC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947"/>
          <a:stretch/>
        </p:blipFill>
        <p:spPr>
          <a:xfrm>
            <a:off x="0" y="1025091"/>
            <a:ext cx="12192000" cy="58329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B8D2565-007C-EF31-C842-3402588C2ED1}"/>
              </a:ext>
            </a:extLst>
          </p:cNvPr>
          <p:cNvSpPr txBox="1"/>
          <p:nvPr/>
        </p:nvSpPr>
        <p:spPr>
          <a:xfrm>
            <a:off x="0" y="125128"/>
            <a:ext cx="90381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City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http://localhost:8885/customer/4/city/mumbai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066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6B97FB43-0CA4-8400-DECA-A1E4DB86BF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947"/>
          <a:stretch/>
        </p:blipFill>
        <p:spPr>
          <a:xfrm>
            <a:off x="0" y="1025091"/>
            <a:ext cx="12192000" cy="58329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0E8F8B1-EA9F-EBBF-3A12-95BC63B8E058}"/>
              </a:ext>
            </a:extLst>
          </p:cNvPr>
          <p:cNvSpPr txBox="1"/>
          <p:nvPr/>
        </p:nvSpPr>
        <p:spPr>
          <a:xfrm>
            <a:off x="0" y="134754"/>
            <a:ext cx="10404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State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http://localhost:8885/customer/4/state/maharashtra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1806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AD98B9EB-6D69-05DF-A973-1B2DA02B1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263"/>
          <a:stretch/>
        </p:blipFill>
        <p:spPr>
          <a:xfrm>
            <a:off x="0" y="928838"/>
            <a:ext cx="12192000" cy="59484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8349D5C-6A39-2367-D941-4F030B047EFE}"/>
              </a:ext>
            </a:extLst>
          </p:cNvPr>
          <p:cNvSpPr txBox="1"/>
          <p:nvPr/>
        </p:nvSpPr>
        <p:spPr>
          <a:xfrm>
            <a:off x="96253" y="0"/>
            <a:ext cx="97888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Password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http://localhost:8885/customer/4/password/sai9456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270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CE0FB16-3818-D62A-4B79-6E06865B56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36"/>
          <a:stretch/>
        </p:blipFill>
        <p:spPr>
          <a:xfrm>
            <a:off x="67377" y="1284972"/>
            <a:ext cx="12192000" cy="55730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970D6A9-AC72-6F30-BC4A-192B6FD58F2F}"/>
              </a:ext>
            </a:extLst>
          </p:cNvPr>
          <p:cNvSpPr txBox="1"/>
          <p:nvPr/>
        </p:nvSpPr>
        <p:spPr>
          <a:xfrm>
            <a:off x="67377" y="105878"/>
            <a:ext cx="10125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Phone Number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http://localhost:8885/customer/4/phone/9456386215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329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7E3208F-A5E6-4794-F784-DA0A22D9571C}"/>
              </a:ext>
            </a:extLst>
          </p:cNvPr>
          <p:cNvSpPr txBox="1"/>
          <p:nvPr/>
        </p:nvSpPr>
        <p:spPr>
          <a:xfrm>
            <a:off x="452387" y="539015"/>
            <a:ext cx="594841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Conclusion: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9445C55-87AD-7231-09E4-1EBF74732AD2}"/>
              </a:ext>
            </a:extLst>
          </p:cNvPr>
          <p:cNvSpPr txBox="1"/>
          <p:nvPr/>
        </p:nvSpPr>
        <p:spPr>
          <a:xfrm>
            <a:off x="770021" y="1684421"/>
            <a:ext cx="6747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665CEE34-F642-9343-B206-BB258EC0D59F}"/>
              </a:ext>
            </a:extLst>
          </p:cNvPr>
          <p:cNvSpPr txBox="1"/>
          <p:nvPr/>
        </p:nvSpPr>
        <p:spPr>
          <a:xfrm>
            <a:off x="163630" y="1721879"/>
            <a:ext cx="99043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This project is developed to nurture the needs of a user in a banking sector by embedding all the tasks of transactions taking place in a bank.</a:t>
            </a:r>
            <a:endParaRPr lang="en-IN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59483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CE1808F-557A-A3FE-B558-CF90EA33187D}"/>
              </a:ext>
            </a:extLst>
          </p:cNvPr>
          <p:cNvSpPr txBox="1"/>
          <p:nvPr/>
        </p:nvSpPr>
        <p:spPr>
          <a:xfrm>
            <a:off x="3128210" y="2483317"/>
            <a:ext cx="396560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i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4667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0BB72A1-D8BB-EB3A-A099-CEE165138534}"/>
              </a:ext>
            </a:extLst>
          </p:cNvPr>
          <p:cNvSpPr txBox="1"/>
          <p:nvPr/>
        </p:nvSpPr>
        <p:spPr>
          <a:xfrm>
            <a:off x="606392" y="1665170"/>
            <a:ext cx="4100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</a:rPr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94F225C0-B613-2EFD-EA41-0D391BF267B5}"/>
              </a:ext>
            </a:extLst>
          </p:cNvPr>
          <p:cNvSpPr txBox="1"/>
          <p:nvPr/>
        </p:nvSpPr>
        <p:spPr>
          <a:xfrm>
            <a:off x="606393" y="2887580"/>
            <a:ext cx="93076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solidFill>
                  <a:srgbClr val="00B05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The bank management system is an application for maintaining a person’s account in a bank. The system provides the access to the customer to create an account, deposit/withdraw the cash from his account, also to view reports of all accounts present. The following presentation provides the specification for the </a:t>
            </a:r>
            <a:r>
              <a:rPr lang="en-US" altLang="en-US" sz="2000" dirty="0" smtClean="0">
                <a:solidFill>
                  <a:srgbClr val="00B05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system.</a:t>
            </a:r>
            <a:endParaRPr lang="en-IN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002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7168314-9F89-1315-7AEE-8AB10D81641E}"/>
              </a:ext>
            </a:extLst>
          </p:cNvPr>
          <p:cNvSpPr txBox="1"/>
          <p:nvPr/>
        </p:nvSpPr>
        <p:spPr>
          <a:xfrm>
            <a:off x="1684424" y="1193532"/>
            <a:ext cx="37442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2060"/>
                </a:solidFill>
              </a:rPr>
              <a:t>Modules:</a:t>
            </a:r>
          </a:p>
          <a:p>
            <a:endParaRPr lang="en-IN" sz="2000" dirty="0">
              <a:solidFill>
                <a:srgbClr val="002060"/>
              </a:solidFill>
            </a:endParaRPr>
          </a:p>
          <a:p>
            <a:endParaRPr lang="en-IN" sz="2000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AB7C44B-07FF-EE93-B55A-0C90D33378D5}"/>
              </a:ext>
            </a:extLst>
          </p:cNvPr>
          <p:cNvSpPr txBox="1"/>
          <p:nvPr/>
        </p:nvSpPr>
        <p:spPr>
          <a:xfrm>
            <a:off x="1617044" y="2300440"/>
            <a:ext cx="5043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Customer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CE5C95F-E93E-12E2-4647-13F204EFF020}"/>
              </a:ext>
            </a:extLst>
          </p:cNvPr>
          <p:cNvSpPr txBox="1"/>
          <p:nvPr/>
        </p:nvSpPr>
        <p:spPr>
          <a:xfrm>
            <a:off x="1684424" y="3811604"/>
            <a:ext cx="48511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Deposit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Withdraw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Transfer</a:t>
            </a:r>
          </a:p>
        </p:txBody>
      </p:sp>
    </p:spTree>
    <p:extLst>
      <p:ext uri="{BB962C8B-B14F-4D97-AF65-F5344CB8AC3E}">
        <p14:creationId xmlns:p14="http://schemas.microsoft.com/office/powerpoint/2010/main" val="1158764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55E3D096-F915-2931-1EA1-08BF501D50DC}"/>
              </a:ext>
            </a:extLst>
          </p:cNvPr>
          <p:cNvSpPr txBox="1"/>
          <p:nvPr/>
        </p:nvSpPr>
        <p:spPr>
          <a:xfrm>
            <a:off x="924025" y="481264"/>
            <a:ext cx="8075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0070C0"/>
                </a:solidFill>
              </a:rPr>
              <a:t>Software Requirements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0868413-D4AD-F0FA-C9B8-2066C70DEEAE}"/>
              </a:ext>
            </a:extLst>
          </p:cNvPr>
          <p:cNvSpPr txBox="1"/>
          <p:nvPr/>
        </p:nvSpPr>
        <p:spPr>
          <a:xfrm>
            <a:off x="956110" y="1309038"/>
            <a:ext cx="51398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Spring boot</a:t>
            </a:r>
          </a:p>
          <a:p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Rest API</a:t>
            </a:r>
          </a:p>
          <a:p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 err="1">
                <a:solidFill>
                  <a:srgbClr val="00B050"/>
                </a:solidFill>
              </a:rPr>
              <a:t>MySql</a:t>
            </a:r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Postman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A662C22B-BB69-465B-6A30-C0AAE69C77A5}"/>
              </a:ext>
            </a:extLst>
          </p:cNvPr>
          <p:cNvSpPr txBox="1"/>
          <p:nvPr/>
        </p:nvSpPr>
        <p:spPr>
          <a:xfrm>
            <a:off x="956110" y="4073892"/>
            <a:ext cx="612166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0070C0"/>
                </a:solidFill>
              </a:rPr>
              <a:t>Hardware Requirement</a:t>
            </a:r>
          </a:p>
          <a:p>
            <a:endParaRPr lang="en-IN" sz="3200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Windows 10 or above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0B05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RAM :4GB or above</a:t>
            </a:r>
          </a:p>
        </p:txBody>
      </p:sp>
    </p:spTree>
    <p:extLst>
      <p:ext uri="{BB962C8B-B14F-4D97-AF65-F5344CB8AC3E}">
        <p14:creationId xmlns:p14="http://schemas.microsoft.com/office/powerpoint/2010/main" val="334387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796AD0E-AC90-515B-99C2-66B4F9D33F24}"/>
              </a:ext>
            </a:extLst>
          </p:cNvPr>
          <p:cNvSpPr txBox="1"/>
          <p:nvPr/>
        </p:nvSpPr>
        <p:spPr>
          <a:xfrm>
            <a:off x="192506" y="259882"/>
            <a:ext cx="3599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7030A0"/>
                </a:solidFill>
              </a:rPr>
              <a:t>Annotations: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4795D1B-7491-F8FF-1074-A7C3B26F7DA0}"/>
              </a:ext>
            </a:extLst>
          </p:cNvPr>
          <p:cNvSpPr txBox="1"/>
          <p:nvPr/>
        </p:nvSpPr>
        <p:spPr>
          <a:xfrm>
            <a:off x="269508" y="1183909"/>
            <a:ext cx="2656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1.@Entity</a:t>
            </a:r>
            <a:endParaRPr lang="en-IN" dirty="0">
              <a:solidFill>
                <a:srgbClr val="00B050"/>
              </a:solidFill>
            </a:endParaRP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C4EAFA9D-3288-E590-E310-F8BF70DCDE06}"/>
              </a:ext>
            </a:extLst>
          </p:cNvPr>
          <p:cNvSpPr txBox="1"/>
          <p:nvPr/>
        </p:nvSpPr>
        <p:spPr>
          <a:xfrm>
            <a:off x="269507" y="2088684"/>
            <a:ext cx="2011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2.@Id</a:t>
            </a:r>
            <a:endParaRPr lang="en-IN" dirty="0">
              <a:solidFill>
                <a:srgbClr val="00B050"/>
              </a:solidFill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3E5343F-00AC-889A-7103-4DA7FE536AB5}"/>
              </a:ext>
            </a:extLst>
          </p:cNvPr>
          <p:cNvSpPr txBox="1"/>
          <p:nvPr/>
        </p:nvSpPr>
        <p:spPr>
          <a:xfrm>
            <a:off x="269508" y="3243716"/>
            <a:ext cx="2444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3.@GeneratedValue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4F80D29-C915-E7EE-6074-E4F20179C84C}"/>
              </a:ext>
            </a:extLst>
          </p:cNvPr>
          <p:cNvSpPr txBox="1"/>
          <p:nvPr/>
        </p:nvSpPr>
        <p:spPr>
          <a:xfrm>
            <a:off x="269507" y="4029414"/>
            <a:ext cx="10270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4.@RestController</a:t>
            </a:r>
            <a:r>
              <a:rPr lang="en-IN" dirty="0">
                <a:solidFill>
                  <a:srgbClr val="00B050"/>
                </a:solidFill>
              </a:rPr>
              <a:t> 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363DA6F7-FC3E-D30D-98F2-63DF4CF87EAC}"/>
              </a:ext>
            </a:extLst>
          </p:cNvPr>
          <p:cNvSpPr txBox="1"/>
          <p:nvPr/>
        </p:nvSpPr>
        <p:spPr>
          <a:xfrm>
            <a:off x="269508" y="5184446"/>
            <a:ext cx="203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5.@Autowired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35FA3438-A357-843D-BBAC-065E6DD6BFED}"/>
              </a:ext>
            </a:extLst>
          </p:cNvPr>
          <p:cNvSpPr txBox="1"/>
          <p:nvPr/>
        </p:nvSpPr>
        <p:spPr>
          <a:xfrm>
            <a:off x="1857677" y="5184446"/>
            <a:ext cx="7498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Spring provides annotation-based auto-wiring by providing @Autowired annotation.  It is used to </a:t>
            </a:r>
            <a:r>
              <a:rPr lang="en-US" b="0" i="0" dirty="0" err="1">
                <a:solidFill>
                  <a:srgbClr val="00B0F0"/>
                </a:solidFill>
                <a:effectLst/>
                <a:latin typeface="inter-regular"/>
              </a:rPr>
              <a:t>autowire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 spring bean on setter methods, instance variable, and constructor</a:t>
            </a:r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. 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8164380-FC81-6CC4-F4D0-28FE1102E5B5}"/>
              </a:ext>
            </a:extLst>
          </p:cNvPr>
          <p:cNvSpPr txBox="1"/>
          <p:nvPr/>
        </p:nvSpPr>
        <p:spPr>
          <a:xfrm>
            <a:off x="2464068" y="4029416"/>
            <a:ext cx="6978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It can be considered as combination of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@Conttoller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  </a:t>
            </a:r>
          </a:p>
          <a:p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  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and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@ResponseBody 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annotations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.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312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ED837AA-F86F-9EDD-ED27-41E4F459E1E6}"/>
              </a:ext>
            </a:extLst>
          </p:cNvPr>
          <p:cNvSpPr txBox="1"/>
          <p:nvPr/>
        </p:nvSpPr>
        <p:spPr>
          <a:xfrm>
            <a:off x="327259" y="452387"/>
            <a:ext cx="1992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6.@GetMapping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2C6E5C7-1222-BD50-03D4-B64F8A241D6D}"/>
              </a:ext>
            </a:extLst>
          </p:cNvPr>
          <p:cNvSpPr txBox="1"/>
          <p:nvPr/>
        </p:nvSpPr>
        <p:spPr>
          <a:xfrm>
            <a:off x="327256" y="1255204"/>
            <a:ext cx="1992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7.@PutMapping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2545C96-F9E7-688B-649D-A81682DD6824}"/>
              </a:ext>
            </a:extLst>
          </p:cNvPr>
          <p:cNvSpPr txBox="1"/>
          <p:nvPr/>
        </p:nvSpPr>
        <p:spPr>
          <a:xfrm>
            <a:off x="327257" y="2119344"/>
            <a:ext cx="2261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8.@DeleteMapping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C58737C-EBEB-E7E6-19F3-A85C68A1EC8F}"/>
              </a:ext>
            </a:extLst>
          </p:cNvPr>
          <p:cNvSpPr txBox="1"/>
          <p:nvPr/>
        </p:nvSpPr>
        <p:spPr>
          <a:xfrm>
            <a:off x="346507" y="3744808"/>
            <a:ext cx="235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10.@Repository</a:t>
            </a:r>
            <a:r>
              <a:rPr lang="en-IN" dirty="0">
                <a:solidFill>
                  <a:srgbClr val="00B050"/>
                </a:solidFill>
              </a:rPr>
              <a:t> 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359AC961-D83C-C022-B652-EF1FB5F6530A}"/>
              </a:ext>
            </a:extLst>
          </p:cNvPr>
          <p:cNvSpPr txBox="1"/>
          <p:nvPr/>
        </p:nvSpPr>
        <p:spPr>
          <a:xfrm>
            <a:off x="433136" y="5034011"/>
            <a:ext cx="1780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10.@Query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CAEED4A-2F9C-7C99-737F-494091DA7443}"/>
              </a:ext>
            </a:extLst>
          </p:cNvPr>
          <p:cNvSpPr txBox="1"/>
          <p:nvPr/>
        </p:nvSpPr>
        <p:spPr>
          <a:xfrm>
            <a:off x="2018097" y="452387"/>
            <a:ext cx="8123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It maps the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HTTP GET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requests on the specific handler method. It is used to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fetches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7366A28-2712-D09F-2507-2A558A800EAD}"/>
              </a:ext>
            </a:extLst>
          </p:cNvPr>
          <p:cNvSpPr txBox="1"/>
          <p:nvPr/>
        </p:nvSpPr>
        <p:spPr>
          <a:xfrm>
            <a:off x="2018097" y="1214917"/>
            <a:ext cx="7928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It maps the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HTTP PUT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requests on the specific handler method. It is used to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creates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or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updates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59CA89A-E38C-A645-3EB2-73D54D0417D1}"/>
              </a:ext>
            </a:extLst>
          </p:cNvPr>
          <p:cNvSpPr txBox="1"/>
          <p:nvPr/>
        </p:nvSpPr>
        <p:spPr>
          <a:xfrm>
            <a:off x="2319685" y="2119344"/>
            <a:ext cx="8306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: 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It maps the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HTTP DELETE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requests on the specific handler method. It is used 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to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deletes 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a resource.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0B7E4E5C-A8D7-4FBB-56AF-EA14FB1C4E37}"/>
              </a:ext>
            </a:extLst>
          </p:cNvPr>
          <p:cNvSpPr txBox="1"/>
          <p:nvPr/>
        </p:nvSpPr>
        <p:spPr>
          <a:xfrm>
            <a:off x="346507" y="2917271"/>
            <a:ext cx="2358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9.@PostMapping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0AEEFF40-12BC-60C5-DCF5-8E4AD1F5E557}"/>
              </a:ext>
            </a:extLst>
          </p:cNvPr>
          <p:cNvSpPr txBox="1"/>
          <p:nvPr/>
        </p:nvSpPr>
        <p:spPr>
          <a:xfrm>
            <a:off x="2213806" y="2912534"/>
            <a:ext cx="70841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It maps the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HTTP POST 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requests on the specific handler method. It is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 used to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creates</a:t>
            </a:r>
            <a:endParaRPr lang="en-IN" dirty="0">
              <a:solidFill>
                <a:srgbClr val="00B0F0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161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5B18581-CF10-A34E-2B14-D2B081795733}"/>
              </a:ext>
            </a:extLst>
          </p:cNvPr>
          <p:cNvSpPr txBox="1"/>
          <p:nvPr/>
        </p:nvSpPr>
        <p:spPr>
          <a:xfrm>
            <a:off x="375386" y="481263"/>
            <a:ext cx="273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11.@Transactional: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AD01840-F652-5EC3-165A-02672056A638}"/>
              </a:ext>
            </a:extLst>
          </p:cNvPr>
          <p:cNvSpPr txBox="1"/>
          <p:nvPr/>
        </p:nvSpPr>
        <p:spPr>
          <a:xfrm>
            <a:off x="375385" y="1152702"/>
            <a:ext cx="231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12.@Modifying</a:t>
            </a:r>
            <a:r>
              <a:rPr lang="en-IN" dirty="0">
                <a:solidFill>
                  <a:srgbClr val="00B050"/>
                </a:solidFill>
              </a:rPr>
              <a:t>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28D47D5-F3C3-8ADD-A905-5CAC39B58547}"/>
              </a:ext>
            </a:extLst>
          </p:cNvPr>
          <p:cNvSpPr txBox="1"/>
          <p:nvPr/>
        </p:nvSpPr>
        <p:spPr>
          <a:xfrm>
            <a:off x="375385" y="1842770"/>
            <a:ext cx="250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13.@Service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8E368AE-1DA0-3F34-F8B1-2A362C6A06D3}"/>
              </a:ext>
            </a:extLst>
          </p:cNvPr>
          <p:cNvSpPr txBox="1"/>
          <p:nvPr/>
        </p:nvSpPr>
        <p:spPr>
          <a:xfrm>
            <a:off x="375385" y="2532838"/>
            <a:ext cx="2088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14.@RequestBody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0581BD01-DBC2-2FC8-EF24-357D7D783648}"/>
              </a:ext>
            </a:extLst>
          </p:cNvPr>
          <p:cNvSpPr txBox="1"/>
          <p:nvPr/>
        </p:nvSpPr>
        <p:spPr>
          <a:xfrm>
            <a:off x="2310065" y="2532838"/>
            <a:ext cx="898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:</a:t>
            </a:r>
            <a:r>
              <a:rPr lang="en-IN" dirty="0">
                <a:solidFill>
                  <a:srgbClr val="00B0F0"/>
                </a:solidFill>
              </a:rPr>
              <a:t>It is used to bind HTTP request with an object in a method parameter.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90C74E7D-414F-D87A-8E6C-F998E62036EC}"/>
              </a:ext>
            </a:extLst>
          </p:cNvPr>
          <p:cNvSpPr txBox="1"/>
          <p:nvPr/>
        </p:nvSpPr>
        <p:spPr>
          <a:xfrm>
            <a:off x="1742173" y="1836678"/>
            <a:ext cx="8855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:</a:t>
            </a:r>
            <a:r>
              <a:rPr lang="en-IN" dirty="0">
                <a:solidFill>
                  <a:srgbClr val="00B0F0"/>
                </a:solidFill>
              </a:rPr>
              <a:t>It is used at class level. It tells the spring that class contains the business logic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E982BE2B-668C-F589-CE45-096004DADF48}"/>
              </a:ext>
            </a:extLst>
          </p:cNvPr>
          <p:cNvSpPr txBox="1"/>
          <p:nvPr/>
        </p:nvSpPr>
        <p:spPr>
          <a:xfrm>
            <a:off x="375385" y="3386483"/>
            <a:ext cx="283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15.@PathVariable: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BF41FD56-2041-72EF-192E-C27BF6C97814}"/>
              </a:ext>
            </a:extLst>
          </p:cNvPr>
          <p:cNvSpPr txBox="1"/>
          <p:nvPr/>
        </p:nvSpPr>
        <p:spPr>
          <a:xfrm>
            <a:off x="375385" y="4240128"/>
            <a:ext cx="381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16.@NotBlank</a:t>
            </a:r>
            <a:r>
              <a:rPr lang="en-IN" dirty="0">
                <a:solidFill>
                  <a:srgbClr val="00B050"/>
                </a:solidFill>
              </a:rPr>
              <a:t>: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12196D53-950A-006A-E899-C657927CBBC8}"/>
              </a:ext>
            </a:extLst>
          </p:cNvPr>
          <p:cNvSpPr txBox="1"/>
          <p:nvPr/>
        </p:nvSpPr>
        <p:spPr>
          <a:xfrm>
            <a:off x="375385" y="5120954"/>
            <a:ext cx="747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17.@ResponseStatus</a:t>
            </a:r>
            <a:r>
              <a:rPr lang="en-IN" dirty="0">
                <a:solidFill>
                  <a:srgbClr val="00B050"/>
                </a:solidFill>
              </a:rPr>
              <a:t> 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4F27F976-E5C0-DF2F-AF6F-009521D4DF67}"/>
              </a:ext>
            </a:extLst>
          </p:cNvPr>
          <p:cNvSpPr txBox="1"/>
          <p:nvPr/>
        </p:nvSpPr>
        <p:spPr>
          <a:xfrm>
            <a:off x="375385" y="5901766"/>
            <a:ext cx="7661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18.@ExceptionHandler:</a:t>
            </a:r>
          </a:p>
        </p:txBody>
      </p:sp>
    </p:spTree>
    <p:extLst>
      <p:ext uri="{BB962C8B-B14F-4D97-AF65-F5344CB8AC3E}">
        <p14:creationId xmlns:p14="http://schemas.microsoft.com/office/powerpoint/2010/main" val="4239072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08CAAC17-60FE-7388-3899-CD0ECF06B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32105" b="5953"/>
          <a:stretch/>
        </p:blipFill>
        <p:spPr>
          <a:xfrm>
            <a:off x="827774" y="2"/>
            <a:ext cx="10087274" cy="668955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264700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1535</TotalTime>
  <Words>433</Words>
  <Application>Microsoft Office PowerPoint</Application>
  <PresentationFormat>Custom</PresentationFormat>
  <Paragraphs>116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Facet</vt:lpstr>
      <vt:lpstr>BANKINGMANAGEMENT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BANKING MANAGEMENT SYSTEM</dc:title>
  <dc:creator>Mukupogula</dc:creator>
  <cp:lastModifiedBy>SMART FIXx</cp:lastModifiedBy>
  <cp:revision>18</cp:revision>
  <dcterms:created xsi:type="dcterms:W3CDTF">2022-05-27T10:10:30Z</dcterms:created>
  <dcterms:modified xsi:type="dcterms:W3CDTF">2022-06-02T12:41:07Z</dcterms:modified>
</cp:coreProperties>
</file>

<file path=docProps/thumbnail.jpeg>
</file>